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7" r:id="rId3"/>
    <p:sldId id="303" r:id="rId4"/>
    <p:sldId id="301" r:id="rId5"/>
    <p:sldId id="298" r:id="rId6"/>
    <p:sldId id="284" r:id="rId7"/>
    <p:sldId id="280" r:id="rId8"/>
    <p:sldId id="299" r:id="rId9"/>
    <p:sldId id="257" r:id="rId10"/>
    <p:sldId id="258" r:id="rId11"/>
    <p:sldId id="302" r:id="rId12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>
      <p:cViewPr>
        <p:scale>
          <a:sx n="118" d="100"/>
          <a:sy n="118" d="100"/>
        </p:scale>
        <p:origin x="-154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96D81A42-2ABB-434D-B8BB-E870D8AB8F5E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06FFB7E4-DE4D-4176-9FF0-EC26120B62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78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B9BCF4B-3FD9-470F-AFA2-0F158A961E1A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E63D2B69-B54B-4FE7-A7DB-007BB65750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0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83AD3-73DF-4774-9E12-0D4136263B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983AD3-73DF-4774-9E12-0D4136263B78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2B9C3-E5F3-4D8D-A489-0A213BB4F359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211CA-C24D-4ADB-84FE-2B9A93020CE6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 txBox="1">
            <a:spLocks noGrp="1" noChangeArrowheads="1"/>
          </p:cNvSpPr>
          <p:nvPr/>
        </p:nvSpPr>
        <p:spPr bwMode="auto">
          <a:xfrm>
            <a:off x="3936577" y="875919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/>
            <a:fld id="{42D120D5-AB3B-446C-8D3C-2EA324663422}" type="slidenum">
              <a:rPr lang="en-US" sz="1200"/>
              <a:pPr algn="r"/>
              <a:t>11</a:t>
            </a:fld>
            <a:endParaRPr lang="en-US" sz="1200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B01004F2-1111-479A-9164-FF4162C8C190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70AA-D211-464C-B7FC-821FCB4241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B01004F2-1111-479A-9164-FF4162C8C190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70AA-D211-464C-B7FC-821FCB4241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B01004F2-1111-479A-9164-FF4162C8C190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70AA-D211-464C-B7FC-821FCB4241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Footer Placeholder 3"/>
          <p:cNvSpPr txBox="1">
            <a:spLocks noGrp="1"/>
          </p:cNvSpPr>
          <p:nvPr userDrawn="1"/>
        </p:nvSpPr>
        <p:spPr bwMode="auto">
          <a:xfrm>
            <a:off x="4100513" y="6477000"/>
            <a:ext cx="4357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bIns="0" anchor="b"/>
          <a:lstStyle/>
          <a:p>
            <a:pPr eaLnBrk="1" hangingPunct="1"/>
            <a:r>
              <a:rPr lang="en-US" sz="1200" dirty="0">
                <a:solidFill>
                  <a:srgbClr val="3F3F3F"/>
                </a:solidFill>
              </a:rPr>
              <a:t>California State University Long Beach, College of Engineering</a:t>
            </a:r>
            <a:endParaRPr lang="en-US" sz="1400" dirty="0">
              <a:solidFill>
                <a:srgbClr val="3F3F3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861060" cy="426719"/>
          </a:xfrm>
        </p:spPr>
        <p:txBody>
          <a:bodyPr/>
          <a:lstStyle/>
          <a:p>
            <a:r>
              <a:rPr lang="en-US" dirty="0" smtClean="0"/>
              <a:t>11/17/2011</a:t>
            </a:r>
          </a:p>
          <a:p>
            <a:fld id="{D458E11F-105C-404B-B0FD-0C2854B888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B01004F2-1111-479A-9164-FF4162C8C190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11" name="Line 7"/>
          <p:cNvSpPr>
            <a:spLocks noChangeShapeType="1"/>
          </p:cNvSpPr>
          <p:nvPr userDrawn="1"/>
        </p:nvSpPr>
        <p:spPr bwMode="auto">
          <a:xfrm>
            <a:off x="8686800" y="0"/>
            <a:ext cx="0" cy="4495800"/>
          </a:xfrm>
          <a:prstGeom prst="line">
            <a:avLst/>
          </a:prstGeom>
          <a:noFill/>
          <a:ln w="190500">
            <a:solidFill>
              <a:srgbClr val="FFE75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Line 8"/>
          <p:cNvSpPr>
            <a:spLocks noChangeShapeType="1"/>
          </p:cNvSpPr>
          <p:nvPr userDrawn="1"/>
        </p:nvSpPr>
        <p:spPr bwMode="auto">
          <a:xfrm>
            <a:off x="8839200" y="0"/>
            <a:ext cx="0" cy="5410200"/>
          </a:xfrm>
          <a:prstGeom prst="line">
            <a:avLst/>
          </a:prstGeom>
          <a:noFill/>
          <a:ln w="190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4" name="Picture 6" descr="Screen shot 2011-02-27 at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838200" y="3505200"/>
            <a:ext cx="16002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B01004F2-1111-479A-9164-FF4162C8C190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70AA-D211-464C-B7FC-821FCB4241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B01004F2-1111-479A-9164-FF4162C8C190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70AA-D211-464C-B7FC-821FCB4241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B01004F2-1111-479A-9164-FF4162C8C190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70AA-D211-464C-B7FC-821FCB4241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B01004F2-1111-479A-9164-FF4162C8C190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70AA-D211-464C-B7FC-821FCB4241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B01004F2-1111-479A-9164-FF4162C8C190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870AA-D211-464C-B7FC-821FCB4241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B01004F2-1111-479A-9164-FF4162C8C190}" type="datetimeFigureOut">
              <a:rPr lang="en-US" smtClean="0"/>
              <a:pPr/>
              <a:t>11/2/2015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45870AA-D211-464C-B7FC-821FCB4241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45870AA-D211-464C-B7FC-821FCB4241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8686800" y="1588"/>
            <a:ext cx="0" cy="4495800"/>
          </a:xfrm>
          <a:prstGeom prst="line">
            <a:avLst/>
          </a:prstGeom>
          <a:noFill/>
          <a:ln w="190500">
            <a:solidFill>
              <a:srgbClr val="FFE753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Line 13"/>
          <p:cNvSpPr>
            <a:spLocks noChangeShapeType="1"/>
          </p:cNvSpPr>
          <p:nvPr userDrawn="1"/>
        </p:nvSpPr>
        <p:spPr bwMode="auto">
          <a:xfrm>
            <a:off x="8839200" y="0"/>
            <a:ext cx="0" cy="541020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10" descr="Screen shot 2011-02-27 at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5938838"/>
            <a:ext cx="40386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77000"/>
            <a:ext cx="4802187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r>
              <a:rPr lang="en-US" dirty="0"/>
              <a:t>California State University Long Beach, College of Engineering</a:t>
            </a:r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tx1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tx1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1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24201"/>
            <a:ext cx="8153400" cy="17526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CULTIVATING ENGINEERING TALENT IN THE ANTELOPE VALLEY</a:t>
            </a:r>
            <a:endParaRPr lang="en-US" sz="4000" dirty="0"/>
          </a:p>
        </p:txBody>
      </p:sp>
      <p:pic>
        <p:nvPicPr>
          <p:cNvPr id="4" name="Picture 6" descr="Screen shot 2011-02-27 at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52400" y="5257800"/>
            <a:ext cx="16002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1-02-27 a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1000"/>
            <a:ext cx="53871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r>
              <a:rPr lang="en-US" sz="3200" b="1" smtClean="0"/>
              <a:t>Outstanding unique program </a:t>
            </a:r>
            <a:r>
              <a:rPr lang="en-US" sz="3200" b="1" dirty="0" smtClean="0"/>
              <a:t>design delivered by CSULB College of Engineering</a:t>
            </a:r>
          </a:p>
          <a:p>
            <a:r>
              <a:rPr lang="en-US" b="1" dirty="0" smtClean="0"/>
              <a:t>Only one issue to overcome</a:t>
            </a:r>
          </a:p>
          <a:p>
            <a:pPr lvl="1"/>
            <a:r>
              <a:rPr lang="en-US" sz="2400" dirty="0" smtClean="0"/>
              <a:t>Enrollments have not exceeded 60% of that required for self sustaining</a:t>
            </a:r>
          </a:p>
          <a:p>
            <a:pPr lvl="1"/>
            <a:r>
              <a:rPr lang="en-US" sz="2400" dirty="0" smtClean="0"/>
              <a:t>Revenue short fall for existing student base may reach $250,000 by December 2017</a:t>
            </a:r>
          </a:p>
          <a:p>
            <a:pPr lvl="2"/>
            <a:r>
              <a:rPr lang="en-US" sz="2000" dirty="0" smtClean="0"/>
              <a:t>Solutions being pursued to mitigate revenue shortfall</a:t>
            </a:r>
          </a:p>
          <a:p>
            <a:pPr lvl="2"/>
            <a:r>
              <a:rPr lang="en-US" sz="2000" dirty="0" smtClean="0"/>
              <a:t>Marketing expanded beyond Southern California to attract more students</a:t>
            </a:r>
          </a:p>
          <a:p>
            <a:pPr lvl="1"/>
            <a:endParaRPr lang="en-US" sz="28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861060" cy="426719"/>
          </a:xfrm>
        </p:spPr>
        <p:txBody>
          <a:bodyPr/>
          <a:lstStyle/>
          <a:p>
            <a:r>
              <a:rPr lang="en-US" dirty="0" smtClean="0"/>
              <a:t>11/17/2011</a:t>
            </a:r>
          </a:p>
          <a:p>
            <a:fld id="{D458E11F-105C-404B-B0FD-0C2854B888F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reen shot 2011-02-27 a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838" y="381000"/>
            <a:ext cx="52625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32771" name="Picture 6" descr="Screen shot 2011-02-27 at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828675" y="5133975"/>
            <a:ext cx="16002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Line 7"/>
          <p:cNvSpPr>
            <a:spLocks noChangeShapeType="1"/>
          </p:cNvSpPr>
          <p:nvPr/>
        </p:nvSpPr>
        <p:spPr bwMode="auto">
          <a:xfrm>
            <a:off x="8686800" y="0"/>
            <a:ext cx="0" cy="4495800"/>
          </a:xfrm>
          <a:prstGeom prst="line">
            <a:avLst/>
          </a:prstGeom>
          <a:noFill/>
          <a:ln w="190500">
            <a:solidFill>
              <a:srgbClr val="FFE75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854325" y="3132138"/>
            <a:ext cx="50371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ADC2B"/>
                </a:solidFill>
                <a:latin typeface="Cambria" pitchFamily="18" charset="0"/>
              </a:rPr>
              <a:t>QUESTIONS?</a:t>
            </a:r>
          </a:p>
        </p:txBody>
      </p:sp>
      <p:sp>
        <p:nvSpPr>
          <p:cNvPr id="32775" name="Text Box 9"/>
          <p:cNvSpPr txBox="1">
            <a:spLocks noChangeArrowheads="1"/>
          </p:cNvSpPr>
          <p:nvPr/>
        </p:nvSpPr>
        <p:spPr bwMode="auto">
          <a:xfrm>
            <a:off x="3043238" y="5213350"/>
            <a:ext cx="50530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/>
              <a:t>Degree Completion Program in</a:t>
            </a:r>
          </a:p>
          <a:p>
            <a:pPr algn="r"/>
            <a:r>
              <a:rPr lang="en-US" dirty="0"/>
              <a:t>Mechanical &amp; Electrical Engineering</a:t>
            </a:r>
          </a:p>
          <a:p>
            <a:pPr algn="r"/>
            <a:r>
              <a:rPr lang="en-US" dirty="0"/>
              <a:t>Offered in the Antelope Valley</a:t>
            </a:r>
          </a:p>
        </p:txBody>
      </p:sp>
      <p:sp>
        <p:nvSpPr>
          <p:cNvPr id="32776" name="Text Box 10"/>
          <p:cNvSpPr txBox="1">
            <a:spLocks noChangeArrowheads="1"/>
          </p:cNvSpPr>
          <p:nvPr/>
        </p:nvSpPr>
        <p:spPr bwMode="auto">
          <a:xfrm>
            <a:off x="3575050" y="6156325"/>
            <a:ext cx="457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ADC2B"/>
                </a:solidFill>
                <a:latin typeface="Cambria" pitchFamily="18" charset="0"/>
              </a:rPr>
              <a:t>http://www.ccpe.csulb.edu/engineering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Program Uniqueness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62560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/>
              <a:t>Degree Completion for BS Electrical Engineering and BS Mechanical Engineering</a:t>
            </a:r>
          </a:p>
          <a:p>
            <a:pPr marL="118872" indent="0">
              <a:lnSpc>
                <a:spcPct val="90000"/>
              </a:lnSpc>
              <a:buNone/>
            </a:pP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Cohort Based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Opportunity to engage in extensive engineering projects over the course of the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Encourages strong teamwork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Able to emphasize leadership, enhance communication skills, &amp; develop professionalism</a:t>
            </a:r>
            <a:endParaRPr lang="en-US" sz="18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Small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Goal is to enroll 25 students in each discipline in the fall (50 students total)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Providing unprecedented access to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Program is very personal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Graduation in 2.5 years guaranteed (Students must pass classes and stay in good standing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092680-7940-4524-9370-0651305D022E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7" name="Picture 6" descr="1493-09-205.jpg"/>
          <p:cNvPicPr>
            <a:picLocks noChangeAspect="1"/>
          </p:cNvPicPr>
          <p:nvPr/>
        </p:nvPicPr>
        <p:blipFill>
          <a:blip r:embed="rId3" cstate="print"/>
          <a:srcRect l="6163"/>
          <a:stretch>
            <a:fillRect/>
          </a:stretch>
        </p:blipFill>
        <p:spPr bwMode="auto">
          <a:xfrm>
            <a:off x="2506663" y="5980113"/>
            <a:ext cx="16303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Program Uniqueness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2791"/>
            <a:ext cx="8229600" cy="4625609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dirty="0" smtClean="0"/>
              <a:t>Program is highly structured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Curriculum tailored for our region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Experienced and highly capable academic and industry faculty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Very ‘hands-on’ student experiences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Student Preparation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Occurs at community college or at another university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Experience indicates students enter program extremely well prepared</a:t>
            </a:r>
          </a:p>
          <a:p>
            <a:pPr marL="118872" indent="0">
              <a:lnSpc>
                <a:spcPct val="90000"/>
              </a:lnSpc>
              <a:buNone/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092680-7940-4524-9370-0651305D022E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7" name="Picture 6" descr="1493-09-205.jpg"/>
          <p:cNvPicPr>
            <a:picLocks noChangeAspect="1"/>
          </p:cNvPicPr>
          <p:nvPr/>
        </p:nvPicPr>
        <p:blipFill>
          <a:blip r:embed="rId3" cstate="print"/>
          <a:srcRect l="6163"/>
          <a:stretch>
            <a:fillRect/>
          </a:stretch>
        </p:blipFill>
        <p:spPr bwMode="auto">
          <a:xfrm>
            <a:off x="2506663" y="5980113"/>
            <a:ext cx="16303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8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Schedule</a:t>
            </a:r>
            <a:endParaRPr lang="en-US" sz="2800" dirty="0" smtClean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endParaRPr lang="en-US" sz="20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7CB92D-7CC0-4FB9-B048-08DFCFA9313C}" type="slidenum">
              <a:rPr lang="en-US" smtClean="0"/>
              <a:pPr/>
              <a:t>4</a:t>
            </a:fld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35819"/>
              </p:ext>
            </p:extLst>
          </p:nvPr>
        </p:nvGraphicFramePr>
        <p:xfrm>
          <a:off x="1543050" y="1635125"/>
          <a:ext cx="6096000" cy="3343275"/>
        </p:xfrm>
        <a:graphic>
          <a:graphicData uri="http://schemas.openxmlformats.org/drawingml/2006/table">
            <a:tbl>
              <a:tblPr/>
              <a:tblGrid>
                <a:gridCol w="871538"/>
                <a:gridCol w="869950"/>
                <a:gridCol w="871537"/>
                <a:gridCol w="869950"/>
                <a:gridCol w="871538"/>
                <a:gridCol w="869950"/>
                <a:gridCol w="8715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Monday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Tuesday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Wednesday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Thursday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Friday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Saturday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97A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9AM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9AM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9AM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6PM+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6PM+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charset="0"/>
                          <a:ea typeface="ＭＳ Ｐゴシック" charset="-128"/>
                        </a:rPr>
                        <a:t>6PM+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30808" name="Content Placeholder 14"/>
          <p:cNvSpPr txBox="1">
            <a:spLocks/>
          </p:cNvSpPr>
          <p:nvPr/>
        </p:nvSpPr>
        <p:spPr bwMode="auto">
          <a:xfrm>
            <a:off x="542925" y="5067300"/>
            <a:ext cx="82248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eaLnBrk="1" hangingPunct="1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sz="2200" dirty="0" smtClean="0">
                <a:latin typeface="Corbel" pitchFamily="34" charset="0"/>
              </a:rPr>
              <a:t>Affords opportunity for students to engage with industry as interns during academic year as well as during summers</a:t>
            </a:r>
          </a:p>
          <a:p>
            <a:pPr marL="119062" eaLnBrk="1" hangingPunct="1">
              <a:buClr>
                <a:schemeClr val="accent1"/>
              </a:buClr>
              <a:buSzPct val="80000"/>
            </a:pPr>
            <a:endParaRPr lang="en-US" sz="22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Accreditation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Western Association of Schools and Colleges (WASC)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Accreditation Board for Engineering and Technology (ABET)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Both BS Mechanical and Electrical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 smtClean="0"/>
              <a:t>     Engineering programs accreditation received in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August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Identified as BS Mechanical Engineering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Extension Program and BS Electrical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Engineering Extension Program on the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dirty="0"/>
              <a:t> </a:t>
            </a:r>
            <a:r>
              <a:rPr lang="en-US" sz="2000" dirty="0" smtClean="0"/>
              <a:t>    ABET website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800" y="1817688"/>
            <a:ext cx="1682750" cy="541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sp>
        <p:nvSpPr>
          <p:cNvPr id="17414" name="Line 12"/>
          <p:cNvSpPr>
            <a:spLocks noChangeShapeType="1"/>
          </p:cNvSpPr>
          <p:nvPr/>
        </p:nvSpPr>
        <p:spPr bwMode="auto">
          <a:xfrm>
            <a:off x="8686800" y="0"/>
            <a:ext cx="0" cy="4495800"/>
          </a:xfrm>
          <a:prstGeom prst="line">
            <a:avLst/>
          </a:prstGeom>
          <a:noFill/>
          <a:ln w="190500">
            <a:solidFill>
              <a:srgbClr val="FFE75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5" name="Line 13"/>
          <p:cNvSpPr>
            <a:spLocks noChangeShapeType="1"/>
          </p:cNvSpPr>
          <p:nvPr/>
        </p:nvSpPr>
        <p:spPr bwMode="auto">
          <a:xfrm>
            <a:off x="8839200" y="12700"/>
            <a:ext cx="0" cy="541020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093794-1BAC-4925-A027-02F2E302FFD1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3211310"/>
            <a:ext cx="1778000" cy="76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1897"/>
            <a:ext cx="8229600" cy="453030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Due in very large part to outstanding support from our community, education, and industry partners</a:t>
            </a:r>
          </a:p>
          <a:p>
            <a:endParaRPr lang="en-US" sz="2400" b="1" dirty="0"/>
          </a:p>
          <a:p>
            <a:r>
              <a:rPr lang="en-US" sz="2400" b="1" dirty="0" smtClean="0"/>
              <a:t>Graduated two classes</a:t>
            </a:r>
            <a:endParaRPr lang="en-US" sz="1400" b="1" dirty="0" smtClean="0"/>
          </a:p>
          <a:p>
            <a:pPr lvl="1"/>
            <a:r>
              <a:rPr lang="en-US" sz="1800" dirty="0" smtClean="0"/>
              <a:t>14 EE, 18 ME, 32 total</a:t>
            </a:r>
          </a:p>
          <a:p>
            <a:pPr lvl="1"/>
            <a:r>
              <a:rPr lang="en-US" sz="1800" dirty="0" smtClean="0"/>
              <a:t>One Magna Cum Laude, three Cum Laude</a:t>
            </a:r>
          </a:p>
          <a:p>
            <a:pPr lvl="1"/>
            <a:endParaRPr lang="en-US" sz="1400" dirty="0" smtClean="0"/>
          </a:p>
          <a:p>
            <a:r>
              <a:rPr lang="en-US" sz="2200" b="1" dirty="0" smtClean="0"/>
              <a:t>Cohort 3 to graduate in December </a:t>
            </a:r>
          </a:p>
          <a:p>
            <a:pPr lvl="1"/>
            <a:r>
              <a:rPr lang="en-US" sz="1800" dirty="0" smtClean="0"/>
              <a:t>4 EE, 10 ME, bring total graduates to 46</a:t>
            </a:r>
          </a:p>
          <a:p>
            <a:pPr lvl="1"/>
            <a:r>
              <a:rPr lang="en-US" sz="1800" dirty="0"/>
              <a:t>O</a:t>
            </a:r>
            <a:r>
              <a:rPr lang="en-US" sz="1800" dirty="0" smtClean="0"/>
              <a:t>ne Magna Cum Laude, one Cum Laude</a:t>
            </a:r>
          </a:p>
          <a:p>
            <a:pPr lvl="1"/>
            <a:endParaRPr lang="en-US" sz="1800" dirty="0"/>
          </a:p>
          <a:p>
            <a:r>
              <a:rPr lang="en-US" sz="2200" b="1" dirty="0" smtClean="0"/>
              <a:t>Cohorts 4 &amp; 5 will add 25 ME &amp; 13 EE Graduates</a:t>
            </a:r>
          </a:p>
          <a:p>
            <a:pPr marL="118872" indent="0">
              <a:buNone/>
            </a:pPr>
            <a:endParaRPr lang="en-US" sz="2200" dirty="0"/>
          </a:p>
          <a:p>
            <a:endParaRPr lang="en-US" sz="2200" dirty="0" smtClean="0"/>
          </a:p>
          <a:p>
            <a:pPr lvl="1"/>
            <a:endParaRPr lang="en-US" sz="1800" b="1" dirty="0" smtClean="0"/>
          </a:p>
          <a:p>
            <a:pPr marL="457200" lvl="1" indent="0">
              <a:buNone/>
            </a:pPr>
            <a:endParaRPr lang="en-US" sz="140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861060" cy="426719"/>
          </a:xfrm>
        </p:spPr>
        <p:txBody>
          <a:bodyPr/>
          <a:lstStyle/>
          <a:p>
            <a:r>
              <a:rPr lang="en-US" dirty="0" smtClean="0"/>
              <a:t>11/17/2011</a:t>
            </a:r>
          </a:p>
          <a:p>
            <a:fld id="{D458E11F-105C-404B-B0FD-0C2854B888F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</a:t>
            </a:r>
            <a:r>
              <a:rPr lang="en-US" dirty="0" smtClean="0"/>
              <a:t>Success </a:t>
            </a:r>
            <a:r>
              <a:rPr lang="en-US" sz="3600" dirty="0" smtClean="0"/>
              <a:t>(Performance)</a:t>
            </a:r>
            <a:endParaRPr lang="en-US" sz="3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861060" cy="426719"/>
          </a:xfrm>
        </p:spPr>
        <p:txBody>
          <a:bodyPr/>
          <a:lstStyle/>
          <a:p>
            <a:r>
              <a:rPr lang="en-US" dirty="0" smtClean="0"/>
              <a:t>11/17/2011</a:t>
            </a:r>
          </a:p>
          <a:p>
            <a:fld id="{D458E11F-105C-404B-B0FD-0C2854B888F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/>
          <a:lstStyle/>
          <a:p>
            <a:r>
              <a:rPr lang="en-US" b="1" dirty="0" smtClean="0"/>
              <a:t>Graduates enjoy 100% employment </a:t>
            </a:r>
            <a:r>
              <a:rPr lang="en-US" b="1" dirty="0"/>
              <a:t>r</a:t>
            </a:r>
            <a:r>
              <a:rPr lang="en-US" b="1" dirty="0" smtClean="0"/>
              <a:t>ate</a:t>
            </a:r>
          </a:p>
          <a:p>
            <a:r>
              <a:rPr lang="en-US" b="1" dirty="0" smtClean="0"/>
              <a:t>97% graduation </a:t>
            </a:r>
            <a:r>
              <a:rPr lang="en-US" b="1" dirty="0"/>
              <a:t>r</a:t>
            </a:r>
            <a:r>
              <a:rPr lang="en-US" b="1" dirty="0" smtClean="0"/>
              <a:t>ate</a:t>
            </a:r>
          </a:p>
          <a:p>
            <a:r>
              <a:rPr lang="en-US" b="1" dirty="0" smtClean="0"/>
              <a:t>97% </a:t>
            </a:r>
            <a:r>
              <a:rPr lang="en-US" b="1" dirty="0"/>
              <a:t>r</a:t>
            </a:r>
            <a:r>
              <a:rPr lang="en-US" b="1" dirty="0" smtClean="0"/>
              <a:t>etention rate for program</a:t>
            </a:r>
          </a:p>
          <a:p>
            <a:r>
              <a:rPr lang="en-US" b="1" dirty="0" smtClean="0"/>
              <a:t>Graduates </a:t>
            </a:r>
            <a:r>
              <a:rPr lang="en-US" b="1" dirty="0"/>
              <a:t>c</a:t>
            </a:r>
            <a:r>
              <a:rPr lang="en-US" b="1" dirty="0" smtClean="0"/>
              <a:t>ompete well nationally </a:t>
            </a:r>
            <a:endParaRPr lang="en-US" b="1" dirty="0"/>
          </a:p>
          <a:p>
            <a:pPr lvl="1"/>
            <a:r>
              <a:rPr lang="en-US" sz="2000" dirty="0" smtClean="0"/>
              <a:t>We have one NSF </a:t>
            </a:r>
            <a:r>
              <a:rPr lang="en-US" sz="2000" dirty="0"/>
              <a:t>Graduate Research Fellowship </a:t>
            </a:r>
            <a:r>
              <a:rPr lang="en-US" sz="2000" dirty="0" smtClean="0"/>
              <a:t>awarded</a:t>
            </a:r>
          </a:p>
          <a:p>
            <a:pPr lvl="2"/>
            <a:r>
              <a:rPr lang="en-US" sz="1600" dirty="0" smtClean="0"/>
              <a:t>Our graduate </a:t>
            </a:r>
            <a:r>
              <a:rPr lang="en-US" sz="1600" dirty="0"/>
              <a:t>is conducting </a:t>
            </a:r>
            <a:r>
              <a:rPr lang="en-US" sz="1600" dirty="0" smtClean="0"/>
              <a:t>research </a:t>
            </a:r>
            <a:r>
              <a:rPr lang="en-US" sz="1600" dirty="0"/>
              <a:t>at Stanford </a:t>
            </a:r>
            <a:r>
              <a:rPr lang="en-US" sz="1600" dirty="0" smtClean="0"/>
              <a:t>University</a:t>
            </a:r>
          </a:p>
          <a:p>
            <a:pPr lvl="2"/>
            <a:r>
              <a:rPr lang="en-US" sz="1600" dirty="0" smtClean="0"/>
              <a:t>The </a:t>
            </a:r>
            <a:r>
              <a:rPr lang="en-US" sz="1600" dirty="0"/>
              <a:t>Fellowship will carry </a:t>
            </a:r>
            <a:r>
              <a:rPr lang="en-US" sz="1600" dirty="0" smtClean="0"/>
              <a:t>graduate </a:t>
            </a:r>
            <a:r>
              <a:rPr lang="en-US" sz="1600" dirty="0"/>
              <a:t>through </a:t>
            </a:r>
            <a:r>
              <a:rPr lang="en-US" sz="1600" dirty="0" smtClean="0"/>
              <a:t>Ph.D.</a:t>
            </a:r>
          </a:p>
          <a:p>
            <a:pPr lvl="1"/>
            <a:r>
              <a:rPr lang="en-US" sz="2000" dirty="0" smtClean="0"/>
              <a:t>Students receive summer internships through Pathways program</a:t>
            </a:r>
          </a:p>
          <a:p>
            <a:pPr lvl="2"/>
            <a:r>
              <a:rPr lang="en-US" sz="1600" dirty="0" smtClean="0"/>
              <a:t>NASA Marshall Space Flight Center - Huntsville, AL</a:t>
            </a:r>
          </a:p>
          <a:p>
            <a:pPr lvl="2"/>
            <a:r>
              <a:rPr lang="en-US" sz="1600" dirty="0" smtClean="0"/>
              <a:t>US Navy Ordnance Disposal Technology Division – Maryland</a:t>
            </a:r>
          </a:p>
          <a:p>
            <a:pPr lvl="2"/>
            <a:r>
              <a:rPr lang="en-US" sz="1600" dirty="0" smtClean="0"/>
              <a:t>NAWCWD (China Lake)</a:t>
            </a:r>
          </a:p>
          <a:p>
            <a:pPr lvl="3"/>
            <a:endParaRPr lang="en-US" sz="1200" dirty="0" smtClean="0"/>
          </a:p>
          <a:p>
            <a:pPr lvl="2"/>
            <a:endParaRPr lang="en-US" sz="1600" dirty="0" smtClean="0"/>
          </a:p>
          <a:p>
            <a:pPr lvl="1"/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Student Success 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(</a:t>
            </a:r>
            <a:r>
              <a:rPr lang="en-US" sz="3600" dirty="0" smtClean="0"/>
              <a:t>Internships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40000" lnSpcReduction="20000"/>
          </a:bodyPr>
          <a:lstStyle/>
          <a:p>
            <a:pPr>
              <a:defRPr/>
            </a:pPr>
            <a:r>
              <a:rPr lang="en-US" sz="5900" b="1" dirty="0" smtClean="0"/>
              <a:t>Internships are paid</a:t>
            </a:r>
          </a:p>
          <a:p>
            <a:pPr>
              <a:defRPr/>
            </a:pPr>
            <a:endParaRPr lang="en-US" sz="3300" b="1" dirty="0" smtClean="0"/>
          </a:p>
          <a:p>
            <a:pPr>
              <a:defRPr/>
            </a:pPr>
            <a:r>
              <a:rPr lang="en-US" sz="5900" b="1" dirty="0" smtClean="0"/>
              <a:t>Regional Internships</a:t>
            </a:r>
          </a:p>
          <a:p>
            <a:pPr lvl="1">
              <a:defRPr/>
            </a:pPr>
            <a:r>
              <a:rPr lang="en-US" sz="4000" dirty="0" smtClean="0"/>
              <a:t>Northrop Grumman</a:t>
            </a:r>
          </a:p>
          <a:p>
            <a:pPr lvl="1">
              <a:defRPr/>
            </a:pPr>
            <a:r>
              <a:rPr lang="en-US" sz="4000" dirty="0" smtClean="0"/>
              <a:t>AFRL</a:t>
            </a:r>
          </a:p>
          <a:p>
            <a:pPr lvl="1">
              <a:defRPr/>
            </a:pPr>
            <a:r>
              <a:rPr lang="en-US" sz="4000" dirty="0" smtClean="0"/>
              <a:t>NASA Armstrong Flight Research Center</a:t>
            </a:r>
          </a:p>
          <a:p>
            <a:pPr lvl="1">
              <a:defRPr/>
            </a:pPr>
            <a:r>
              <a:rPr lang="en-US" sz="4000" dirty="0" smtClean="0"/>
              <a:t>NAWCWD (China Lake)</a:t>
            </a:r>
          </a:p>
          <a:p>
            <a:pPr lvl="1">
              <a:defRPr/>
            </a:pPr>
            <a:r>
              <a:rPr lang="en-US" sz="4000" dirty="0" smtClean="0"/>
              <a:t>Lockheed Martin (Flight Test)</a:t>
            </a:r>
          </a:p>
          <a:p>
            <a:pPr lvl="1">
              <a:defRPr/>
            </a:pPr>
            <a:r>
              <a:rPr lang="en-US" sz="4000" dirty="0" smtClean="0"/>
              <a:t>AF Test Wing</a:t>
            </a:r>
          </a:p>
          <a:p>
            <a:pPr lvl="1">
              <a:defRPr/>
            </a:pPr>
            <a:r>
              <a:rPr lang="en-US" sz="4000" dirty="0" smtClean="0"/>
              <a:t>BAE Systems</a:t>
            </a:r>
          </a:p>
          <a:p>
            <a:pPr lvl="1">
              <a:defRPr/>
            </a:pPr>
            <a:r>
              <a:rPr lang="en-US" sz="4000" dirty="0" smtClean="0"/>
              <a:t>The Spaceship Company</a:t>
            </a:r>
          </a:p>
          <a:p>
            <a:pPr lvl="1">
              <a:defRPr/>
            </a:pPr>
            <a:r>
              <a:rPr lang="en-US" sz="4000" dirty="0" smtClean="0"/>
              <a:t>Jacobs Engineering</a:t>
            </a:r>
          </a:p>
          <a:p>
            <a:pPr lvl="1">
              <a:defRPr/>
            </a:pPr>
            <a:r>
              <a:rPr lang="en-US" sz="4000" dirty="0" err="1" smtClean="0"/>
              <a:t>Crissair</a:t>
            </a:r>
            <a:endParaRPr lang="en-US" sz="4000" dirty="0" smtClean="0"/>
          </a:p>
          <a:p>
            <a:pPr lvl="1">
              <a:defRPr/>
            </a:pPr>
            <a:r>
              <a:rPr lang="en-US" sz="4000" dirty="0" smtClean="0"/>
              <a:t>Pacific Seismic Products</a:t>
            </a:r>
          </a:p>
          <a:p>
            <a:pPr lvl="1">
              <a:defRPr/>
            </a:pPr>
            <a:r>
              <a:rPr lang="en-US" sz="4000" dirty="0" smtClean="0"/>
              <a:t>INCU, LLC</a:t>
            </a:r>
          </a:p>
          <a:p>
            <a:pPr lvl="1">
              <a:defRPr/>
            </a:pPr>
            <a:r>
              <a:rPr lang="en-US" sz="4000" dirty="0" smtClean="0"/>
              <a:t>TYBRIN</a:t>
            </a:r>
          </a:p>
          <a:p>
            <a:pPr lvl="2">
              <a:defRPr/>
            </a:pPr>
            <a:endParaRPr lang="en-US" sz="1900" dirty="0" smtClean="0"/>
          </a:p>
          <a:p>
            <a:pPr lvl="2">
              <a:defRPr/>
            </a:pPr>
            <a:endParaRPr lang="en-US" sz="1300" dirty="0" smtClean="0"/>
          </a:p>
          <a:p>
            <a:pPr marL="118872" indent="0">
              <a:buNone/>
              <a:defRPr/>
            </a:pPr>
            <a:r>
              <a:rPr lang="en-US" sz="3200" dirty="0" smtClean="0">
                <a:ea typeface="+mn-ea"/>
                <a:cs typeface="+mn-cs"/>
              </a:rPr>
              <a:t/>
            </a:r>
            <a:br>
              <a:rPr lang="en-US" sz="3200" dirty="0" smtClean="0">
                <a:ea typeface="+mn-ea"/>
                <a:cs typeface="+mn-cs"/>
              </a:rPr>
            </a:br>
            <a:endParaRPr lang="en-US" sz="2200" dirty="0" smtClean="0">
              <a:ea typeface="+mn-ea"/>
              <a:cs typeface="+mn-cs"/>
            </a:endParaRP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0527DF-020E-4364-8D41-1C6313439246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Student Success </a:t>
            </a:r>
            <a:r>
              <a:rPr lang="en-US" sz="3600" dirty="0"/>
              <a:t>(Performance)</a:t>
            </a:r>
            <a:endParaRPr lang="en-US" sz="2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5081"/>
            <a:ext cx="861060" cy="426719"/>
          </a:xfrm>
        </p:spPr>
        <p:txBody>
          <a:bodyPr/>
          <a:lstStyle/>
          <a:p>
            <a:r>
              <a:rPr lang="en-US" dirty="0" smtClean="0"/>
              <a:t>11/17/2011</a:t>
            </a:r>
          </a:p>
          <a:p>
            <a:fld id="{D458E11F-105C-404B-B0FD-0C2854B888F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Students and graduates highly regarded by  regional industry</a:t>
            </a:r>
          </a:p>
          <a:p>
            <a:pPr lvl="1"/>
            <a:r>
              <a:rPr lang="en-US" sz="2000" dirty="0" smtClean="0"/>
              <a:t>Approximately 80% of students have internships at any given time</a:t>
            </a:r>
          </a:p>
          <a:p>
            <a:pPr lvl="1"/>
            <a:r>
              <a:rPr lang="en-US" sz="2000" dirty="0" smtClean="0"/>
              <a:t>Many interns promoted to employee status while students </a:t>
            </a:r>
          </a:p>
          <a:p>
            <a:pPr lvl="1"/>
            <a:r>
              <a:rPr lang="en-US" sz="2000" dirty="0" smtClean="0"/>
              <a:t>Graduates performing well in industry</a:t>
            </a:r>
          </a:p>
          <a:p>
            <a:pPr lvl="2"/>
            <a:r>
              <a:rPr lang="en-US" sz="1600" dirty="0" smtClean="0"/>
              <a:t>Three graduates at one company reported to have received perfect performance reviews</a:t>
            </a:r>
          </a:p>
          <a:p>
            <a:pPr lvl="2"/>
            <a:r>
              <a:rPr lang="en-US" sz="1600" dirty="0" smtClean="0"/>
              <a:t>One of the three known to have been promoted and named lead engineer for the department less than two years after graduation</a:t>
            </a:r>
          </a:p>
          <a:p>
            <a:pPr lvl="2"/>
            <a:r>
              <a:rPr lang="en-US" sz="1600" dirty="0" smtClean="0"/>
              <a:t>Average starting salary for graduates approximately $70,000/year</a:t>
            </a:r>
          </a:p>
          <a:p>
            <a:pPr lvl="1"/>
            <a:endParaRPr lang="en-US" sz="2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1644</TotalTime>
  <Words>596</Words>
  <Application>Microsoft Office PowerPoint</Application>
  <PresentationFormat>On-screen Show (4:3)</PresentationFormat>
  <Paragraphs>136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CULTIVATING ENGINEERING TALENT IN THE ANTELOPE VALLEY</vt:lpstr>
      <vt:lpstr>Program Uniqueness</vt:lpstr>
      <vt:lpstr>Program Uniqueness</vt:lpstr>
      <vt:lpstr>Schedule</vt:lpstr>
      <vt:lpstr>Accreditation</vt:lpstr>
      <vt:lpstr>Student Success</vt:lpstr>
      <vt:lpstr>Student Success (Performance)</vt:lpstr>
      <vt:lpstr>Student Success (Internships)</vt:lpstr>
      <vt:lpstr>Student Success (Performance)</vt:lpstr>
      <vt:lpstr>In Conclusion</vt:lpstr>
      <vt:lpstr>PowerPoint Presentation</vt:lpstr>
    </vt:vector>
  </TitlesOfParts>
  <Company>CoE-CSULB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Advising engineering students</dc:title>
  <dc:creator>mae</dc:creator>
  <cp:lastModifiedBy>Renee R. Nicovich</cp:lastModifiedBy>
  <cp:revision>149</cp:revision>
  <dcterms:created xsi:type="dcterms:W3CDTF">2011-11-15T16:58:29Z</dcterms:created>
  <dcterms:modified xsi:type="dcterms:W3CDTF">2015-11-02T22:58:15Z</dcterms:modified>
</cp:coreProperties>
</file>